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Assistant Light"/>
      <p:regular r:id="rId32"/>
      <p:bold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Assistant"/>
      <p:regular r:id="rId38"/>
      <p:bold r:id="rId39"/>
    </p:embeddedFont>
    <p:embeddedFont>
      <p:font typeface="Pontano Sans"/>
      <p:regular r:id="rId40"/>
      <p:bold r:id="rId41"/>
    </p:embeddedFont>
    <p:embeddedFont>
      <p:font typeface="Nunito Sans ExtraBold"/>
      <p:bold r:id="rId42"/>
      <p:boldItalic r:id="rId43"/>
    </p:embeddedFont>
    <p:embeddedFont>
      <p:font typeface="Pontano Sans Light"/>
      <p:regular r:id="rId44"/>
      <p:bold r:id="rId45"/>
    </p:embeddedFont>
    <p:embeddedFont>
      <p:font typeface="Nunito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5B72A7-C326-4A62-A6FC-46DB95AD7088}">
  <a:tblStyle styleId="{A55B72A7-C326-4A62-A6FC-46DB95AD70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ntanoSans-regular.fntdata"/><Relationship Id="rId42" Type="http://schemas.openxmlformats.org/officeDocument/2006/relationships/font" Target="fonts/NunitoSansExtraBold-bold.fntdata"/><Relationship Id="rId41" Type="http://schemas.openxmlformats.org/officeDocument/2006/relationships/font" Target="fonts/PontanoSans-bold.fntdata"/><Relationship Id="rId44" Type="http://schemas.openxmlformats.org/officeDocument/2006/relationships/font" Target="fonts/PontanoSansLight-regular.fntdata"/><Relationship Id="rId43" Type="http://schemas.openxmlformats.org/officeDocument/2006/relationships/font" Target="fonts/NunitoSansExtraBold-boldItalic.fntdata"/><Relationship Id="rId46" Type="http://schemas.openxmlformats.org/officeDocument/2006/relationships/font" Target="fonts/NunitoSans-regular.fntdata"/><Relationship Id="rId45" Type="http://schemas.openxmlformats.org/officeDocument/2006/relationships/font" Target="fonts/PontanoSans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Sans-italic.fntdata"/><Relationship Id="rId47" Type="http://schemas.openxmlformats.org/officeDocument/2006/relationships/font" Target="fonts/NunitoSans-bold.fntdata"/><Relationship Id="rId49" Type="http://schemas.openxmlformats.org/officeDocument/2006/relationships/font" Target="fonts/Nunito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AssistantLight-bold.fntdata"/><Relationship Id="rId32" Type="http://schemas.openxmlformats.org/officeDocument/2006/relationships/font" Target="fonts/AssistantLight-regular.fntdata"/><Relationship Id="rId35" Type="http://schemas.openxmlformats.org/officeDocument/2006/relationships/font" Target="fonts/FiraSansExtraCondensedMedium-bold.fntdata"/><Relationship Id="rId34" Type="http://schemas.openxmlformats.org/officeDocument/2006/relationships/font" Target="fonts/FiraSansExtraCondensedMedium-regular.fntdata"/><Relationship Id="rId37" Type="http://schemas.openxmlformats.org/officeDocument/2006/relationships/font" Target="fonts/FiraSansExtraCondensedMedium-boldItalic.fntdata"/><Relationship Id="rId36" Type="http://schemas.openxmlformats.org/officeDocument/2006/relationships/font" Target="fonts/FiraSansExtraCondensedMedium-italic.fntdata"/><Relationship Id="rId39" Type="http://schemas.openxmlformats.org/officeDocument/2006/relationships/font" Target="fonts/Assistant-bold.fntdata"/><Relationship Id="rId38" Type="http://schemas.openxmlformats.org/officeDocument/2006/relationships/font" Target="fonts/Assistant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9fc471ccc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9fc471ccc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1bb48d3a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1bb48d3a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1bb48d3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1bb48d3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1bb48d3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1bb48d3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85fe678c1_3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85fe678c1_3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85fe678c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85fe678c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85fe678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85fe678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842e7b86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842e7b8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85fe678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85fe678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1bb48d3a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1bb48d3a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bb48d3a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bb48d3a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85fe678c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85fe678c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85fe678c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85fe678c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204dfb3a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204dfb3a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204dfb3a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204dfb3a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1bb48d3a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1bb48d3a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uint8_t : un entier 8 bits non signé (c’est-à-dire un OCTET)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85fe678c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85fe678c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85fe678c1_3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85fe678c1_3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9fc471ccc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9fc471ccc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85fe678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85fe678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842e7b86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842e7b86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85fe678c1_3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85fe678c1_3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842e7b86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842e7b86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85fe678c1_3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85fe678c1_3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1bb48d3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1bb48d3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0121" l="0" r="0" t="0"/>
          <a:stretch/>
        </p:blipFill>
        <p:spPr>
          <a:xfrm>
            <a:off x="-586604" y="-23550"/>
            <a:ext cx="6497995" cy="51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089700" y="-20175"/>
            <a:ext cx="4094650" cy="5190575"/>
          </a:xfrm>
          <a:custGeom>
            <a:rect b="b" l="l" r="r" t="t"/>
            <a:pathLst>
              <a:path extrusionOk="0" h="207623" w="163786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3">
  <p:cSld name="CUSTOM_15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100" name="Google Shape;100;p11"/>
          <p:cNvSpPr txBox="1"/>
          <p:nvPr>
            <p:ph idx="2" type="ctrTitle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1" type="subTitle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7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-38250" y="-19125"/>
            <a:ext cx="3403525" cy="5213625"/>
          </a:xfrm>
          <a:custGeom>
            <a:rect b="b" l="l" r="r" t="t"/>
            <a:pathLst>
              <a:path extrusionOk="0" h="208545" w="136141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5" name="Google Shape;105;p12"/>
          <p:cNvSpPr/>
          <p:nvPr/>
        </p:nvSpPr>
        <p:spPr>
          <a:xfrm>
            <a:off x="5729875" y="-6374"/>
            <a:ext cx="3792300" cy="5149875"/>
          </a:xfrm>
          <a:custGeom>
            <a:rect b="b" l="l" r="r" t="t"/>
            <a:pathLst>
              <a:path extrusionOk="0" h="205995" w="151692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6" name="Google Shape;106;p12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ctrTitle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idx="1" type="subTitle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3" type="ctrTitle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4" type="subTitle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2"/>
          <p:cNvSpPr txBox="1"/>
          <p:nvPr>
            <p:ph idx="5" type="ctrTitle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2"/>
          <p:cNvSpPr txBox="1"/>
          <p:nvPr>
            <p:ph idx="6" type="subTitle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15_1_1_2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15_1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b="0" sz="18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b="0" sz="110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2" type="ctrTitle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b="0" sz="110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-64300" y="1073700"/>
            <a:ext cx="9251875" cy="4108375"/>
          </a:xfrm>
          <a:custGeom>
            <a:rect b="b" l="l" r="r" t="t"/>
            <a:pathLst>
              <a:path extrusionOk="0" h="164335" w="370075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4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8"/>
          <p:cNvGrpSpPr/>
          <p:nvPr/>
        </p:nvGrpSpPr>
        <p:grpSpPr>
          <a:xfrm>
            <a:off x="-6586" y="-192875"/>
            <a:ext cx="9174175" cy="1384271"/>
            <a:chOff x="0" y="-40481"/>
            <a:chExt cx="9144000" cy="1384271"/>
          </a:xfrm>
        </p:grpSpPr>
        <p:sp>
          <p:nvSpPr>
            <p:cNvPr id="136" name="Google Shape;136;p18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indent="-2857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indent="-2857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indent="-2857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indent="-2857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indent="-2857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indent="-2857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4">
    <p:bg>
      <p:bgPr>
        <a:noFill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-6586" y="-40475"/>
            <a:ext cx="9180576" cy="1384271"/>
            <a:chOff x="0" y="-40481"/>
            <a:chExt cx="9144000" cy="1384271"/>
          </a:xfrm>
        </p:grpSpPr>
        <p:sp>
          <p:nvSpPr>
            <p:cNvPr id="22" name="Google Shape;22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subTitle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3" type="ctrTitle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4" type="subTitle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5" type="ctrTitle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6" type="subTitle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7" type="ctrTitle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8" type="subTitle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9" type="ctrTitle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3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4" type="title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5" type="title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6" type="title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7" type="title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8" type="title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">
  <p:cSld name="CUSTOM_17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2357050" y="2709928"/>
            <a:ext cx="1413000" cy="7344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 txBox="1"/>
          <p:nvPr>
            <p:ph type="ctrTitle"/>
          </p:nvPr>
        </p:nvSpPr>
        <p:spPr>
          <a:xfrm>
            <a:off x="2539596" y="3444266"/>
            <a:ext cx="10479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4" name="Google Shape;44;p4"/>
          <p:cNvGrpSpPr/>
          <p:nvPr/>
        </p:nvGrpSpPr>
        <p:grpSpPr>
          <a:xfrm>
            <a:off x="-6586" y="-40475"/>
            <a:ext cx="9180576" cy="1384271"/>
            <a:chOff x="0" y="-40481"/>
            <a:chExt cx="9144000" cy="1384271"/>
          </a:xfrm>
        </p:grpSpPr>
        <p:sp>
          <p:nvSpPr>
            <p:cNvPr id="45" name="Google Shape;45;p4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4"/>
          <p:cNvSpPr txBox="1"/>
          <p:nvPr>
            <p:ph idx="2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3" type="title"/>
          </p:nvPr>
        </p:nvSpPr>
        <p:spPr>
          <a:xfrm>
            <a:off x="2559987" y="2830813"/>
            <a:ext cx="10851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9" name="Google Shape;49;p4"/>
          <p:cNvSpPr/>
          <p:nvPr/>
        </p:nvSpPr>
        <p:spPr>
          <a:xfrm>
            <a:off x="5196700" y="2709928"/>
            <a:ext cx="1413000" cy="7344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"/>
          <p:cNvSpPr txBox="1"/>
          <p:nvPr>
            <p:ph idx="4" type="ctrTitle"/>
          </p:nvPr>
        </p:nvSpPr>
        <p:spPr>
          <a:xfrm>
            <a:off x="5359171" y="3444266"/>
            <a:ext cx="10479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5" type="title"/>
          </p:nvPr>
        </p:nvSpPr>
        <p:spPr>
          <a:xfrm>
            <a:off x="5379562" y="2830813"/>
            <a:ext cx="10851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6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 1">
  <p:cSld name="CUSTOM_17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3865500" y="2041228"/>
            <a:ext cx="1413000" cy="7344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 txBox="1"/>
          <p:nvPr>
            <p:ph type="ctrTitle"/>
          </p:nvPr>
        </p:nvSpPr>
        <p:spPr>
          <a:xfrm>
            <a:off x="4048046" y="2775566"/>
            <a:ext cx="10479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" name="Google Shape;56;p5"/>
          <p:cNvGrpSpPr/>
          <p:nvPr/>
        </p:nvGrpSpPr>
        <p:grpSpPr>
          <a:xfrm>
            <a:off x="-6586" y="-40475"/>
            <a:ext cx="9180576" cy="1384271"/>
            <a:chOff x="0" y="-40481"/>
            <a:chExt cx="9144000" cy="1384271"/>
          </a:xfrm>
        </p:grpSpPr>
        <p:sp>
          <p:nvSpPr>
            <p:cNvPr id="57" name="Google Shape;57;p5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"/>
          <p:cNvSpPr txBox="1"/>
          <p:nvPr>
            <p:ph idx="2" type="ctrTitle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3" type="title"/>
          </p:nvPr>
        </p:nvSpPr>
        <p:spPr>
          <a:xfrm>
            <a:off x="4068437" y="2162113"/>
            <a:ext cx="10851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/>
          <p:cNvSpPr txBox="1"/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6"/>
          <p:cNvSpPr txBox="1"/>
          <p:nvPr>
            <p:ph idx="2" type="title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 flipH="1">
            <a:off x="-447675" y="-42125"/>
            <a:ext cx="5743575" cy="5200650"/>
          </a:xfrm>
          <a:custGeom>
            <a:rect b="b" l="l" r="r" t="t"/>
            <a:pathLst>
              <a:path extrusionOk="0" h="208026" w="229743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0" name="Google Shape;70;p7"/>
          <p:cNvSpPr txBox="1"/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4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b="0" sz="14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2" type="ctrTitle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8"/>
          <p:cNvSpPr txBox="1"/>
          <p:nvPr>
            <p:ph idx="1" type="subTitle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8"/>
          <p:cNvSpPr txBox="1"/>
          <p:nvPr>
            <p:ph idx="3" type="ctrTitle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8"/>
          <p:cNvSpPr txBox="1"/>
          <p:nvPr>
            <p:ph idx="4" type="subTitle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9" name="Google Shape;79;p8"/>
          <p:cNvSpPr txBox="1"/>
          <p:nvPr>
            <p:ph idx="5" type="ctrTitle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8"/>
          <p:cNvSpPr txBox="1"/>
          <p:nvPr>
            <p:ph idx="6" type="subTitle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1" name="Google Shape;81;p8"/>
          <p:cNvSpPr txBox="1"/>
          <p:nvPr>
            <p:ph idx="7" type="ctrTitle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8"/>
          <p:cNvSpPr txBox="1"/>
          <p:nvPr>
            <p:ph idx="8" type="subTitle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9"/>
          <p:cNvSpPr txBox="1"/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9"/>
          <p:cNvSpPr txBox="1"/>
          <p:nvPr>
            <p:ph idx="2" type="title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b="0" sz="480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15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0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92" name="Google Shape;92;p10"/>
            <p:cNvSpPr/>
            <p:nvPr/>
          </p:nvSpPr>
          <p:spPr>
            <a:xfrm>
              <a:off x="266700" y="-9525"/>
              <a:ext cx="2838488" cy="5210133"/>
            </a:xfrm>
            <a:custGeom>
              <a:rect b="b" l="l" r="r" t="t"/>
              <a:pathLst>
                <a:path extrusionOk="0" h="204359" w="11049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93" name="Google Shape;93;p10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0"/>
          <p:cNvSpPr txBox="1"/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b="0" sz="14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2" type="ctrTitle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1" type="subTitle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i="0" sz="2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i="0" sz="2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i="0" sz="2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i="0" sz="2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i="0" sz="2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i="0" sz="2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i="0" sz="2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i="0" sz="2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b="1" i="0" sz="28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b="0" i="0" sz="1200" u="none" cap="none" strike="noStrik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station-lumineuse.local/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ctrTitle"/>
          </p:nvPr>
        </p:nvSpPr>
        <p:spPr>
          <a:xfrm>
            <a:off x="4863802" y="875300"/>
            <a:ext cx="36396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/>
              <a:t>Domotification</a:t>
            </a:r>
            <a:endParaRPr sz="3100"/>
          </a:p>
        </p:txBody>
      </p:sp>
      <p:sp>
        <p:nvSpPr>
          <p:cNvPr id="152" name="Google Shape;152;p21"/>
          <p:cNvSpPr txBox="1"/>
          <p:nvPr>
            <p:ph idx="1" type="subTitle"/>
          </p:nvPr>
        </p:nvSpPr>
        <p:spPr>
          <a:xfrm>
            <a:off x="4365027" y="27291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700"/>
              <a:t>Revue  Finale : </a:t>
            </a:r>
            <a:r>
              <a:rPr i="1" lang="fr" sz="1700"/>
              <a:t>Station Lumineuse </a:t>
            </a:r>
            <a:endParaRPr i="1" sz="1700"/>
          </a:p>
        </p:txBody>
      </p:sp>
      <p:sp>
        <p:nvSpPr>
          <p:cNvPr id="153" name="Google Shape;153;p21"/>
          <p:cNvSpPr txBox="1"/>
          <p:nvPr/>
        </p:nvSpPr>
        <p:spPr>
          <a:xfrm>
            <a:off x="7644000" y="3590475"/>
            <a:ext cx="15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8007325" y="3517650"/>
            <a:ext cx="156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lt1"/>
                </a:solidFill>
                <a:latin typeface="Pontano Sans Light"/>
                <a:ea typeface="Pontano Sans Light"/>
                <a:cs typeface="Pontano Sans Light"/>
                <a:sym typeface="Pontano Sans Light"/>
              </a:rPr>
              <a:t>Alexis Vaillen</a:t>
            </a:r>
            <a:endParaRPr i="1" sz="1200">
              <a:solidFill>
                <a:schemeClr val="lt1"/>
              </a:solidFill>
              <a:latin typeface="Pontano Sans Light"/>
              <a:ea typeface="Pontano Sans Light"/>
              <a:cs typeface="Pontano Sans Light"/>
              <a:sym typeface="Pontano Sans Light"/>
            </a:endParaRPr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Bandeau LED WS2812B</a:t>
            </a:r>
            <a:endParaRPr/>
          </a:p>
        </p:txBody>
      </p:sp>
      <p:sp>
        <p:nvSpPr>
          <p:cNvPr id="225" name="Google Shape;22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375" y="1725275"/>
            <a:ext cx="4565800" cy="250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b="0" l="0" r="0" t="2047"/>
          <a:stretch/>
        </p:blipFill>
        <p:spPr>
          <a:xfrm>
            <a:off x="235250" y="1581450"/>
            <a:ext cx="3311249" cy="302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  Wifi</a:t>
            </a:r>
            <a:endParaRPr/>
          </a:p>
        </p:txBody>
      </p:sp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234" name="Google Shape;234;p31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{A55B72A7-C326-4A62-A6FC-46DB95AD7088}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Norme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802.11b, 802.11g et 802.11n.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Gamme de fréquence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2,4 GHz et 5 GHz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Débit maximum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150Mbps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Modes de modulation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BPSK, QPSK, 16-QAM et 64-QAM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Puissance de transmission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 18 dBm à 20 dBm.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REST</a:t>
            </a:r>
            <a:endParaRPr/>
          </a:p>
        </p:txBody>
      </p:sp>
      <p:sp>
        <p:nvSpPr>
          <p:cNvPr id="240" name="Google Shape;24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 b="3432" l="1880" r="1687" t="4308"/>
          <a:stretch/>
        </p:blipFill>
        <p:spPr>
          <a:xfrm>
            <a:off x="1845025" y="1355525"/>
            <a:ext cx="5399550" cy="33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</a:t>
            </a:r>
            <a:r>
              <a:rPr lang="fr"/>
              <a:t>essources de développement</a:t>
            </a:r>
            <a:endParaRPr/>
          </a:p>
        </p:txBody>
      </p:sp>
      <p:graphicFrame>
        <p:nvGraphicFramePr>
          <p:cNvPr id="247" name="Google Shape;247;p33"/>
          <p:cNvGraphicFramePr/>
          <p:nvPr/>
        </p:nvGraphicFramePr>
        <p:xfrm>
          <a:off x="286213" y="1176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{A55B72A7-C326-4A62-A6FC-46DB95AD7088}</a:tableStyleId>
              </a:tblPr>
              <a:tblGrid>
                <a:gridCol w="4285775"/>
                <a:gridCol w="4285775"/>
              </a:tblGrid>
              <a:tr h="64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Environnement de développement 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Visual Studio Code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Extension PlatformIO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618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Gestion de version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GitHub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64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Logiciel de création UML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BOUML 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64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Gestion de projet </a:t>
                      </a: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développement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Jira 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64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Gestion de projet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beesbusy  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64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OS du poste de </a:t>
                      </a: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développement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Ubuntu 22.04</a:t>
                      </a:r>
                      <a:endParaRPr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150" y="1176325"/>
            <a:ext cx="604200" cy="6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651" y="1820351"/>
            <a:ext cx="604199" cy="60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638" y="2464363"/>
            <a:ext cx="655225" cy="6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1625" y="3159400"/>
            <a:ext cx="861250" cy="4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0015" y="3803415"/>
            <a:ext cx="484450" cy="4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0025" y="4447450"/>
            <a:ext cx="484449" cy="484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2" type="title"/>
          </p:nvPr>
        </p:nvSpPr>
        <p:spPr>
          <a:xfrm flipH="1">
            <a:off x="1882250" y="1739175"/>
            <a:ext cx="34821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/>
              <a:t>Partie développement</a:t>
            </a:r>
            <a:endParaRPr sz="3300"/>
          </a:p>
        </p:txBody>
      </p:sp>
      <p:sp>
        <p:nvSpPr>
          <p:cNvPr id="260" name="Google Shape;260;p34"/>
          <p:cNvSpPr txBox="1"/>
          <p:nvPr/>
        </p:nvSpPr>
        <p:spPr>
          <a:xfrm>
            <a:off x="977225" y="2171550"/>
            <a:ext cx="5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02</a:t>
            </a:r>
            <a:endParaRPr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1" name="Google Shape;26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</a:t>
            </a:r>
            <a:r>
              <a:rPr lang="fr"/>
              <a:t>cas d'utilisation</a:t>
            </a:r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239736"/>
            <a:ext cx="8839201" cy="332354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ctrTitle"/>
          </p:nvPr>
        </p:nvSpPr>
        <p:spPr>
          <a:xfrm>
            <a:off x="2609250" y="446425"/>
            <a:ext cx="39255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séquence ServeurWeb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525" y="1185200"/>
            <a:ext cx="5776954" cy="370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ctrTitle"/>
          </p:nvPr>
        </p:nvSpPr>
        <p:spPr>
          <a:xfrm>
            <a:off x="2650500" y="405325"/>
            <a:ext cx="41847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séquence StationLumineuse</a:t>
            </a: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b="73065" l="0" r="0" t="0"/>
          <a:stretch/>
        </p:blipFill>
        <p:spPr>
          <a:xfrm>
            <a:off x="390725" y="1472450"/>
            <a:ext cx="8508451" cy="23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 b="53451" l="0" r="0" t="0"/>
          <a:stretch/>
        </p:blipFill>
        <p:spPr>
          <a:xfrm>
            <a:off x="885113" y="1423320"/>
            <a:ext cx="7025972" cy="335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 rotWithShape="1">
          <a:blip r:embed="rId3">
            <a:alphaModFix/>
          </a:blip>
          <a:srcRect b="64614" l="0" r="0" t="0"/>
          <a:stretch/>
        </p:blipFill>
        <p:spPr>
          <a:xfrm>
            <a:off x="1089900" y="1894722"/>
            <a:ext cx="6553774" cy="23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AutoNum type="romanUcPeriod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Présentation générale du projet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Expression du besoin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Missions du système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Présentation du système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Les tâches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Répartitions des tâches 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Ressources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AutoNum type="romanUcPeriod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Partie développement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Diagrammes cas d’utilisation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Diagrammes de séquences 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Diagrammes de classes 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Diagrammes de déploiement 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classes</a:t>
            </a:r>
            <a:endParaRPr/>
          </a:p>
        </p:txBody>
      </p:sp>
      <p:sp>
        <p:nvSpPr>
          <p:cNvPr id="302" name="Google Shape;30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625" y="791675"/>
            <a:ext cx="5975501" cy="430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4572000" y="2311400"/>
            <a:ext cx="4572000" cy="25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void ServeurWeb::demarrer()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{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// Fixe le nom du serveur (</a:t>
            </a:r>
            <a:r>
              <a:rPr b="1" lang="fr" u="sng">
                <a:solidFill>
                  <a:srgbClr val="1155CC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http://station-lumineuse.local/</a:t>
            </a: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)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setNom();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// Installe les gestionnaires de requêtes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on("/notifications", std::bind(&amp;ServeurWeb::traiterRequeteGETNotifications, this));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on("/activations", HTTP_GET, std::bind(&amp;ServeurWeb::traiterRequeteGETActivations, this));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// …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onNotFound(std::bind(&amp;ServeurWeb::traiterRequeteNonTrouvee, this));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// Démarre le serveur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begin();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}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9" name="Google Shape;309;p41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ServeurWeb</a:t>
            </a:r>
            <a:endParaRPr/>
          </a:p>
        </p:txBody>
      </p:sp>
      <p:sp>
        <p:nvSpPr>
          <p:cNvPr id="310" name="Google Shape;31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246836"/>
            <a:ext cx="4402270" cy="374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Extrait du protocole REST</a:t>
            </a:r>
            <a:endParaRPr/>
          </a:p>
        </p:txBody>
      </p:sp>
      <p:sp>
        <p:nvSpPr>
          <p:cNvPr id="317" name="Google Shape;31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72" y="1246836"/>
            <a:ext cx="8406455" cy="335061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/>
          <p:nvPr/>
        </p:nvSpPr>
        <p:spPr>
          <a:xfrm>
            <a:off x="2474800" y="1693450"/>
            <a:ext cx="2167800" cy="2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/>
          <p:nvPr/>
        </p:nvSpPr>
        <p:spPr>
          <a:xfrm>
            <a:off x="6256775" y="1693450"/>
            <a:ext cx="1591200" cy="2108400"/>
          </a:xfrm>
          <a:prstGeom prst="roundRect">
            <a:avLst>
              <a:gd fmla="val 7559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2"/>
          <p:cNvSpPr/>
          <p:nvPr/>
        </p:nvSpPr>
        <p:spPr>
          <a:xfrm>
            <a:off x="2404200" y="3878050"/>
            <a:ext cx="2167800" cy="2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2"/>
          <p:cNvSpPr/>
          <p:nvPr/>
        </p:nvSpPr>
        <p:spPr>
          <a:xfrm>
            <a:off x="6292025" y="3878050"/>
            <a:ext cx="1556100" cy="578400"/>
          </a:xfrm>
          <a:prstGeom prst="roundRect">
            <a:avLst>
              <a:gd fmla="val 7559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 txBox="1"/>
          <p:nvPr/>
        </p:nvSpPr>
        <p:spPr>
          <a:xfrm>
            <a:off x="472050" y="2131200"/>
            <a:ext cx="78495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// Tests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$ curl http://station-lumineuse.local</a:t>
            </a:r>
            <a:r>
              <a:rPr b="1" lang="fr" sz="1100">
                <a:solidFill>
                  <a:srgbClr val="7F6000"/>
                </a:solidFill>
                <a:latin typeface="Courier New"/>
                <a:ea typeface="Courier New"/>
                <a:cs typeface="Courier New"/>
                <a:sym typeface="Courier New"/>
              </a:rPr>
              <a:t>/notifications</a:t>
            </a:r>
            <a:endParaRPr b="1" sz="1100">
              <a:solidFill>
                <a:srgbClr val="7F6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{"boite":true,"machines":[false,false,false,false,false,false],"poubelles":[false,false,false,false,false]}</a:t>
            </a:r>
            <a:endParaRPr b="1" sz="1100">
              <a:solidFill>
                <a:srgbClr val="CC412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$ curl -X </a:t>
            </a:r>
            <a:r>
              <a:rPr b="1" lang="fr" sz="1100">
                <a:solidFill>
                  <a:srgbClr val="134F5C"/>
                </a:solidFill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 http://station-lumineuse.local</a:t>
            </a:r>
            <a:r>
              <a:rPr b="1" lang="fr" sz="1100">
                <a:solidFill>
                  <a:srgbClr val="134F5C"/>
                </a:solidFill>
                <a:latin typeface="Courier New"/>
                <a:ea typeface="Courier New"/>
                <a:cs typeface="Courier New"/>
                <a:sym typeface="Courier New"/>
              </a:rPr>
              <a:t>/boite</a:t>
            </a:r>
            <a:r>
              <a:rPr b="1" lang="fr" sz="1100">
                <a:latin typeface="Courier New"/>
                <a:ea typeface="Courier New"/>
                <a:cs typeface="Courier New"/>
                <a:sym typeface="Courier New"/>
              </a:rPr>
              <a:t> -H 'Content-Type: application/json' -d '{"etat":true}'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{"boite": "ok"}</a:t>
            </a:r>
            <a:endParaRPr b="1">
              <a:solidFill>
                <a:srgbClr val="CC41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idx="1" type="body"/>
          </p:nvPr>
        </p:nvSpPr>
        <p:spPr>
          <a:xfrm>
            <a:off x="720000" y="1183700"/>
            <a:ext cx="77862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/**</a:t>
            </a:r>
            <a:endParaRPr b="1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* @brief Définit les couleurs pour les notifications de poubelles.</a:t>
            </a:r>
            <a:endParaRPr b="1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* @fn void StationLumineuse::initialiserCouleursPoubelles</a:t>
            </a:r>
            <a:endParaRPr b="1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* @details Cette fonction initialise le tableau des couleurs pour les notifications de poubelles</a:t>
            </a:r>
            <a:endParaRPr b="1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* avec les valeurs RGB correspondantes. Le tableau de couleurs peut ensuite être utilisé pour</a:t>
            </a:r>
            <a:endParaRPr b="1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* contrôler les couleurs des LEDs.</a:t>
            </a:r>
            <a:endParaRPr b="1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38761D"/>
                </a:solidFill>
                <a:latin typeface="Assistant"/>
                <a:ea typeface="Assistant"/>
                <a:cs typeface="Assistant"/>
                <a:sym typeface="Assistant"/>
              </a:rPr>
              <a:t> */</a:t>
            </a:r>
            <a:endParaRPr b="1">
              <a:solidFill>
                <a:srgbClr val="38761D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void</a:t>
            </a: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StationLumineuse::initialiserCouleursPoubelles()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{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const </a:t>
            </a:r>
            <a:r>
              <a:rPr b="1" lang="fr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uint8_t</a:t>
            </a: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couleursRGB[NB_LEDS_NOTIFICATION_POUBELLES][NB_COULEURS] = {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    { 0, 0, 255 },    // Couleur poubelle 0 (bleue)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    { 0, 255, 0 },    // Couleur poubelle 1 (verte)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    { 255, 255, 0 },  // Couleur poubelle 2 (jaune)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    { 255, 0, 0 },    // Couleur poubelle 3 (rouge)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    { 128, 128, 128 } // Couleur poubelle 4 (grise)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};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for(</a:t>
            </a:r>
            <a:r>
              <a:rPr b="1" lang="fr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uint8_t</a:t>
            </a: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i = 0; i &lt; NB_LEDS_NOTIFICATION_POUBELLES; i++)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{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    couleursPoubelles[i] = leds.Color(couleursRGB[i][ROUGE], couleursRGB[i][VERT], couleursRGB[i][BLEU]);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    }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ssistant"/>
                <a:ea typeface="Assistant"/>
                <a:cs typeface="Assistant"/>
                <a:sym typeface="Assistant"/>
              </a:rPr>
              <a:t>}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29" name="Google Shape;329;p43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StationLumineuse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déploiement</a:t>
            </a:r>
            <a:endParaRPr/>
          </a:p>
        </p:txBody>
      </p:sp>
      <p:pic>
        <p:nvPicPr>
          <p:cNvPr id="336" name="Google Shape;336;p44"/>
          <p:cNvPicPr preferRelativeResize="0"/>
          <p:nvPr/>
        </p:nvPicPr>
        <p:blipFill rotWithShape="1">
          <a:blip r:embed="rId3">
            <a:alphaModFix/>
          </a:blip>
          <a:srcRect b="-2228" l="-599" r="-1088" t="30574"/>
          <a:stretch/>
        </p:blipFill>
        <p:spPr>
          <a:xfrm>
            <a:off x="479700" y="1472500"/>
            <a:ext cx="8184600" cy="30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338" name="Google Shape;338;p44"/>
          <p:cNvCxnSpPr/>
          <p:nvPr/>
        </p:nvCxnSpPr>
        <p:spPr>
          <a:xfrm>
            <a:off x="4278175" y="3399000"/>
            <a:ext cx="796200" cy="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Recette version 1.1</a:t>
            </a:r>
            <a:endParaRPr/>
          </a:p>
        </p:txBody>
      </p:sp>
      <p:graphicFrame>
        <p:nvGraphicFramePr>
          <p:cNvPr id="344" name="Google Shape;344;p45"/>
          <p:cNvGraphicFramePr/>
          <p:nvPr/>
        </p:nvGraphicFramePr>
        <p:xfrm>
          <a:off x="1342150" y="11765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{A55B72A7-C326-4A62-A6FC-46DB95AD7088}</a:tableStyleId>
              </a:tblPr>
              <a:tblGrid>
                <a:gridCol w="3774925"/>
                <a:gridCol w="868200"/>
                <a:gridCol w="851600"/>
                <a:gridCol w="1006625"/>
              </a:tblGrid>
              <a:tr h="4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Fonctionnalité</a:t>
                      </a:r>
                      <a:endParaRPr b="1"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 faire </a:t>
                      </a:r>
                      <a:endParaRPr b="1"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En cours </a:t>
                      </a:r>
                      <a:endParaRPr b="1"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Terminée</a:t>
                      </a:r>
                      <a:endParaRPr b="1"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</a:tr>
              <a:tr h="4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Afficher une notification</a:t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4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Acquitter une notification </a:t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40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Traiter les requêtes GET et POST</a:t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Dialoguer avec l’IHM </a:t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41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Dialoguer les modules</a:t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42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Activer/Désactiver un module</a:t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5" name="Google Shape;34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6" name="Google Shape;346;p45"/>
          <p:cNvSpPr/>
          <p:nvPr/>
        </p:nvSpPr>
        <p:spPr>
          <a:xfrm>
            <a:off x="7194150" y="1670800"/>
            <a:ext cx="271200" cy="249300"/>
          </a:xfrm>
          <a:prstGeom prst="mathMultiply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5"/>
          <p:cNvSpPr/>
          <p:nvPr/>
        </p:nvSpPr>
        <p:spPr>
          <a:xfrm>
            <a:off x="7194150" y="2100025"/>
            <a:ext cx="271200" cy="249300"/>
          </a:xfrm>
          <a:prstGeom prst="mathMultiply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/>
          <p:nvPr/>
        </p:nvSpPr>
        <p:spPr>
          <a:xfrm>
            <a:off x="7194150" y="2529250"/>
            <a:ext cx="271200" cy="249300"/>
          </a:xfrm>
          <a:prstGeom prst="mathMultiply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>
            <a:off x="7194150" y="2897600"/>
            <a:ext cx="271200" cy="249300"/>
          </a:xfrm>
          <a:prstGeom prst="mathMultiply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/>
          <p:nvPr/>
        </p:nvSpPr>
        <p:spPr>
          <a:xfrm>
            <a:off x="7194150" y="3343425"/>
            <a:ext cx="271200" cy="249300"/>
          </a:xfrm>
          <a:prstGeom prst="mathMultiply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"/>
          <p:cNvSpPr/>
          <p:nvPr/>
        </p:nvSpPr>
        <p:spPr>
          <a:xfrm>
            <a:off x="7194150" y="3844650"/>
            <a:ext cx="271200" cy="249300"/>
          </a:xfrm>
          <a:prstGeom prst="mathMultiply">
            <a:avLst>
              <a:gd fmla="val 23520" name="adj1"/>
            </a:avLst>
          </a:prstGeom>
          <a:solidFill>
            <a:srgbClr val="38761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idx="2" type="title"/>
          </p:nvPr>
        </p:nvSpPr>
        <p:spPr>
          <a:xfrm flipH="1">
            <a:off x="1761650" y="2063100"/>
            <a:ext cx="25911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latin typeface="Nunito Sans"/>
                <a:ea typeface="Nunito Sans"/>
                <a:cs typeface="Nunito Sans"/>
                <a:sym typeface="Nunito Sans"/>
              </a:rPr>
              <a:t>Présentation générale du projet</a:t>
            </a:r>
            <a:endParaRPr b="1" sz="21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977225" y="2171550"/>
            <a:ext cx="5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01</a:t>
            </a:r>
            <a:endParaRPr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 du besoin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375" y="1410686"/>
            <a:ext cx="4152900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644300" y="2041613"/>
            <a:ext cx="3205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Nunito Sans"/>
                <a:ea typeface="Nunito Sans"/>
                <a:cs typeface="Nunito Sans"/>
                <a:sym typeface="Nunito Sans"/>
              </a:rPr>
              <a:t>Notifications visuelles d’évènements domotiques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➔"/>
            </a:pPr>
            <a:r>
              <a:rPr lang="fr" sz="1600">
                <a:latin typeface="Nunito Sans"/>
                <a:ea typeface="Nunito Sans"/>
                <a:cs typeface="Nunito Sans"/>
                <a:sym typeface="Nunito Sans"/>
              </a:rPr>
              <a:t>les poubelles, 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➔"/>
            </a:pPr>
            <a:r>
              <a:rPr lang="fr" sz="1600">
                <a:latin typeface="Nunito Sans"/>
                <a:ea typeface="Nunito Sans"/>
                <a:cs typeface="Nunito Sans"/>
                <a:sym typeface="Nunito Sans"/>
              </a:rPr>
              <a:t>les livraisons et,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➔"/>
            </a:pPr>
            <a:r>
              <a:rPr lang="fr" sz="1600">
                <a:latin typeface="Nunito Sans"/>
                <a:ea typeface="Nunito Sans"/>
                <a:cs typeface="Nunito Sans"/>
                <a:sym typeface="Nunito Sans"/>
              </a:rPr>
              <a:t>les machines (lave-linge, …)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ctrTitle"/>
          </p:nvPr>
        </p:nvSpPr>
        <p:spPr>
          <a:xfrm>
            <a:off x="2397100" y="405325"/>
            <a:ext cx="4643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Missions de la stations Lumineuse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83" name="Google Shape;183;p25"/>
          <p:cNvSpPr txBox="1"/>
          <p:nvPr/>
        </p:nvSpPr>
        <p:spPr>
          <a:xfrm>
            <a:off x="311675" y="133978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</a:t>
            </a: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diter les modules domotiques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Paramétrer les notifications des modules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Signaler visuellement des évènements domotiques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Acquitter les notifications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Traiter les </a:t>
            </a: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requêtes</a:t>
            </a: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qui </a:t>
            </a: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permettent</a:t>
            </a: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les notifications lumineuses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Traiter les requêtes qui permettent d’activer/désactiver les notifications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Description structurelle du </a:t>
            </a:r>
            <a:r>
              <a:rPr lang="fr"/>
              <a:t>système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836"/>
            <a:ext cx="8839200" cy="372725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Tâches à réaliser</a:t>
            </a:r>
            <a:endParaRPr/>
          </a:p>
        </p:txBody>
      </p:sp>
      <p:sp>
        <p:nvSpPr>
          <p:cNvPr id="197" name="Google Shape;197;p27"/>
          <p:cNvSpPr txBox="1"/>
          <p:nvPr/>
        </p:nvSpPr>
        <p:spPr>
          <a:xfrm>
            <a:off x="325400" y="1323675"/>
            <a:ext cx="3419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Afficher une notification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Acquitter une notification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Dialoguer avec les modules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Activer/désactiver un module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Traiter les </a:t>
            </a:r>
            <a:r>
              <a:rPr lang="fr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requêtes web 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054" y="1257388"/>
            <a:ext cx="5339525" cy="334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Répartitions des </a:t>
            </a:r>
            <a:r>
              <a:rPr lang="fr"/>
              <a:t>tâches</a:t>
            </a:r>
            <a:r>
              <a:rPr lang="fr"/>
              <a:t> 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075" y="1239711"/>
            <a:ext cx="3509852" cy="3744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Matériel mis en oeuvre</a:t>
            </a:r>
            <a:endParaRPr/>
          </a:p>
        </p:txBody>
      </p:sp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25" y="1320095"/>
            <a:ext cx="2982000" cy="250333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1026800" y="3942850"/>
            <a:ext cx="263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 Sans"/>
                <a:ea typeface="Nunito Sans"/>
                <a:cs typeface="Nunito Sans"/>
                <a:sym typeface="Nunito Sans"/>
              </a:rPr>
              <a:t>Micro-contrôleur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 Sans"/>
                <a:ea typeface="Nunito Sans"/>
                <a:cs typeface="Nunito Sans"/>
                <a:sym typeface="Nunito Sans"/>
              </a:rPr>
              <a:t>Esp32 D1 mini CP2104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325" y="1635038"/>
            <a:ext cx="3122350" cy="1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>
            <a:off x="5613800" y="3942850"/>
            <a:ext cx="263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 Sans"/>
                <a:ea typeface="Nunito Sans"/>
                <a:cs typeface="Nunito Sans"/>
                <a:sym typeface="Nunito Sans"/>
              </a:rPr>
              <a:t>Bandeau LED GRB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Nunito Sans"/>
                <a:ea typeface="Nunito Sans"/>
                <a:cs typeface="Nunito Sans"/>
                <a:sym typeface="Nunito Sans"/>
              </a:rPr>
              <a:t>WS</a:t>
            </a:r>
            <a:r>
              <a:rPr lang="fr">
                <a:latin typeface="Nunito Sans"/>
                <a:ea typeface="Nunito Sans"/>
                <a:cs typeface="Nunito Sans"/>
                <a:sym typeface="Nunito Sans"/>
              </a:rPr>
              <a:t>2812B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727400" y="1327525"/>
            <a:ext cx="8083500" cy="3422400"/>
          </a:xfrm>
          <a:prstGeom prst="roundRect">
            <a:avLst>
              <a:gd fmla="val 8096" name="adj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3252300" y="1320100"/>
            <a:ext cx="26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Nunito Sans"/>
                <a:ea typeface="Nunito Sans"/>
                <a:cs typeface="Nunito Sans"/>
                <a:sym typeface="Nunito Sans"/>
              </a:rPr>
              <a:t>Station lumineuse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4333950" y="2501125"/>
            <a:ext cx="476100" cy="4932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